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C82"/>
    <a:srgbClr val="7538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2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448" cy="496332"/>
          </a:xfrm>
          <a:prstGeom prst="rect">
            <a:avLst/>
          </a:prstGeom>
        </p:spPr>
        <p:txBody>
          <a:bodyPr vert="horz" lIns="91224" tIns="45613" rIns="91224" bIns="45613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645" y="2"/>
            <a:ext cx="2945448" cy="496332"/>
          </a:xfrm>
          <a:prstGeom prst="rect">
            <a:avLst/>
          </a:prstGeom>
        </p:spPr>
        <p:txBody>
          <a:bodyPr vert="horz" lIns="91224" tIns="45613" rIns="91224" bIns="45613" rtlCol="0"/>
          <a:lstStyle>
            <a:lvl1pPr algn="r">
              <a:defRPr sz="1200"/>
            </a:lvl1pPr>
          </a:lstStyle>
          <a:p>
            <a:fld id="{50E42F14-7EE1-445D-A2A4-DD8432DC2C61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0315"/>
            <a:ext cx="2945448" cy="496331"/>
          </a:xfrm>
          <a:prstGeom prst="rect">
            <a:avLst/>
          </a:prstGeom>
        </p:spPr>
        <p:txBody>
          <a:bodyPr vert="horz" lIns="91224" tIns="45613" rIns="91224" bIns="45613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645" y="9430315"/>
            <a:ext cx="2945448" cy="496331"/>
          </a:xfrm>
          <a:prstGeom prst="rect">
            <a:avLst/>
          </a:prstGeom>
        </p:spPr>
        <p:txBody>
          <a:bodyPr vert="horz" lIns="91224" tIns="45613" rIns="91224" bIns="45613" rtlCol="0" anchor="b"/>
          <a:lstStyle>
            <a:lvl1pPr algn="r">
              <a:defRPr sz="1200"/>
            </a:lvl1pPr>
          </a:lstStyle>
          <a:p>
            <a:fld id="{ABD6F873-5DA7-48BC-9D41-7BD87AD81B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2707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9" y="3"/>
            <a:ext cx="2945659" cy="496410"/>
          </a:xfrm>
          <a:prstGeom prst="rect">
            <a:avLst/>
          </a:prstGeom>
        </p:spPr>
        <p:txBody>
          <a:bodyPr vert="horz" lIns="91224" tIns="45613" rIns="91224" bIns="45613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50" y="3"/>
            <a:ext cx="2945659" cy="496410"/>
          </a:xfrm>
          <a:prstGeom prst="rect">
            <a:avLst/>
          </a:prstGeom>
        </p:spPr>
        <p:txBody>
          <a:bodyPr vert="horz" lIns="91224" tIns="45613" rIns="91224" bIns="45613" rtlCol="0"/>
          <a:lstStyle>
            <a:lvl1pPr algn="r">
              <a:defRPr sz="1200"/>
            </a:lvl1pPr>
          </a:lstStyle>
          <a:p>
            <a:fld id="{734221D1-05B4-4C3B-BC1F-53BF739E81A0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24" tIns="45613" rIns="91224" bIns="45613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911"/>
            <a:ext cx="5438140" cy="4467700"/>
          </a:xfrm>
          <a:prstGeom prst="rect">
            <a:avLst/>
          </a:prstGeom>
        </p:spPr>
        <p:txBody>
          <a:bodyPr vert="horz" lIns="91224" tIns="45613" rIns="91224" bIns="45613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9" y="9430093"/>
            <a:ext cx="2945659" cy="496410"/>
          </a:xfrm>
          <a:prstGeom prst="rect">
            <a:avLst/>
          </a:prstGeom>
        </p:spPr>
        <p:txBody>
          <a:bodyPr vert="horz" lIns="91224" tIns="45613" rIns="91224" bIns="45613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50" y="9430093"/>
            <a:ext cx="2945659" cy="496410"/>
          </a:xfrm>
          <a:prstGeom prst="rect">
            <a:avLst/>
          </a:prstGeom>
        </p:spPr>
        <p:txBody>
          <a:bodyPr vert="horz" lIns="91224" tIns="45613" rIns="91224" bIns="45613" rtlCol="0" anchor="b"/>
          <a:lstStyle>
            <a:lvl1pPr algn="r">
              <a:defRPr sz="1200"/>
            </a:lvl1pPr>
          </a:lstStyle>
          <a:p>
            <a:fld id="{2EC80CC4-F917-45C6-8B6B-C9C39EBCB9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3149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B413-728E-4084-ABF4-C750CD9A45B3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0D514-F883-42B6-9E25-1E31124B16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2479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B413-728E-4084-ABF4-C750CD9A45B3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0D514-F883-42B6-9E25-1E31124B16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2341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B413-728E-4084-ABF4-C750CD9A45B3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0D514-F883-42B6-9E25-1E31124B16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8515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B413-728E-4084-ABF4-C750CD9A45B3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0D514-F883-42B6-9E25-1E31124B16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8251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B413-728E-4084-ABF4-C750CD9A45B3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0D514-F883-42B6-9E25-1E31124B16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6403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B413-728E-4084-ABF4-C750CD9A45B3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0D514-F883-42B6-9E25-1E31124B16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0546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B413-728E-4084-ABF4-C750CD9A45B3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0D514-F883-42B6-9E25-1E31124B16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4429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B413-728E-4084-ABF4-C750CD9A45B3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0D514-F883-42B6-9E25-1E31124B16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0775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B413-728E-4084-ABF4-C750CD9A45B3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0D514-F883-42B6-9E25-1E31124B16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4626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B413-728E-4084-ABF4-C750CD9A45B3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0D514-F883-42B6-9E25-1E31124B16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3282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B413-728E-4084-ABF4-C750CD9A45B3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0D514-F883-42B6-9E25-1E31124B16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56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DB413-728E-4084-ABF4-C750CD9A45B3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0D514-F883-42B6-9E25-1E31124B16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3613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179513" y="116632"/>
            <a:ext cx="7920879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研發及產業訓儲替代役役男待遇權益</a:t>
            </a:r>
            <a:endParaRPr lang="zh-TW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8" name="直線接點 7"/>
          <p:cNvCxnSpPr/>
          <p:nvPr/>
        </p:nvCxnSpPr>
        <p:spPr>
          <a:xfrm>
            <a:off x="179513" y="764704"/>
            <a:ext cx="864096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D:\照片檔\研發及產業訓儲LOGO_最終版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1"/>
            <a:ext cx="736566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Group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494681"/>
              </p:ext>
            </p:extLst>
          </p:nvPr>
        </p:nvGraphicFramePr>
        <p:xfrm>
          <a:off x="191693" y="1209058"/>
          <a:ext cx="8789282" cy="516961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713990"/>
                <a:gridCol w="713990"/>
                <a:gridCol w="360040"/>
                <a:gridCol w="1368152"/>
                <a:gridCol w="1368152"/>
                <a:gridCol w="1008112"/>
                <a:gridCol w="1008112"/>
                <a:gridCol w="720080"/>
                <a:gridCol w="1528654"/>
              </a:tblGrid>
              <a:tr h="275726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6600"/>
                        </a:buClr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0099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00CC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33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階段</a:t>
                      </a:r>
                      <a:r>
                        <a:rPr kumimoji="1" lang="zh-TW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kumimoji="1" lang="zh-TW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grid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6600"/>
                        </a:buClr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0099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00CC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33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現行權益待遇說明</a:t>
                      </a:r>
                      <a:r>
                        <a:rPr kumimoji="1" lang="en-US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kumimoji="1" lang="zh-TW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單位：月</a:t>
                      </a:r>
                      <a:r>
                        <a:rPr kumimoji="1" lang="en-US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kumimoji="1" lang="zh-TW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6600"/>
                        </a:buClr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0099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00CC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33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支給</a:t>
                      </a:r>
                      <a:endParaRPr kumimoji="1" lang="en-US" altLang="zh-TW" sz="1800" u="none" strike="noStrike" cap="none" normalizeH="0" baseline="0" dirty="0" smtClean="0">
                        <a:ln>
                          <a:noFill/>
                        </a:ln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 </a:t>
                      </a:r>
                      <a:endParaRPr kumimoji="1" lang="zh-TW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6600"/>
                        </a:buClr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0099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00CC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33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權益</a:t>
                      </a:r>
                      <a:endParaRPr kumimoji="1" lang="zh-TW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678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82</a:t>
                      </a:r>
                      <a:r>
                        <a:rPr kumimoji="1" lang="zh-TW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年次以前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83</a:t>
                      </a:r>
                      <a:r>
                        <a:rPr kumimoji="1" lang="zh-TW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年次以後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21352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6600"/>
                        </a:buClr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0099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00CC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33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 </a:t>
                      </a:r>
                      <a:r>
                        <a:rPr kumimoji="1" lang="en-US" altLang="zh-TW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kumimoji="1" lang="zh-TW" alt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階段</a:t>
                      </a:r>
                      <a:endParaRPr kumimoji="1" lang="en-US" altLang="zh-TW" sz="16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 anchorCtr="1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6600"/>
                        </a:buClr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0099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00CC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33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月薪俸</a:t>
                      </a:r>
                      <a:r>
                        <a:rPr kumimoji="1" lang="en-US" altLang="zh-TW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(</a:t>
                      </a:r>
                      <a:r>
                        <a:rPr kumimoji="1" lang="zh-TW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比照二等兵月薪俸</a:t>
                      </a:r>
                      <a:r>
                        <a:rPr kumimoji="1" lang="en-US" altLang="zh-TW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 6,070</a:t>
                      </a:r>
                      <a:r>
                        <a:rPr kumimoji="1" lang="zh-TW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10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6600"/>
                        </a:buClr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0099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00CC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33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研發及產業訓儲替代役基金</a:t>
                      </a:r>
                      <a:r>
                        <a:rPr kumimoji="1" lang="en-US" altLang="zh-TW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kumimoji="1" lang="en-US" altLang="zh-TW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endParaRPr kumimoji="1" lang="zh-TW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6600"/>
                        </a:buClr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0099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00CC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33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完全適用替代役實施條例之規定。</a:t>
                      </a:r>
                      <a:endParaRPr kumimoji="1" lang="en-US" altLang="zh-TW" sz="1500" u="none" strike="noStrike" cap="none" normalizeH="0" baseline="0" dirty="0" smtClean="0">
                        <a:ln>
                          <a:noFill/>
                        </a:ln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3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kumimoji="1" lang="zh-TW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週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kumimoji="1" lang="zh-TW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週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6600"/>
                        </a:buClr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0099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00CC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33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天</a:t>
                      </a:r>
                      <a:r>
                        <a:rPr kumimoji="1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~28</a:t>
                      </a:r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天主副食費、住宿及交通津貼部分，比照第</a:t>
                      </a:r>
                      <a:r>
                        <a:rPr kumimoji="1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階段</a:t>
                      </a:r>
                      <a:endParaRPr kumimoji="1" lang="en-US" altLang="zh-TW" sz="1400" u="none" strike="noStrike" cap="none" normalizeH="0" baseline="0" dirty="0" smtClean="0">
                        <a:ln>
                          <a:noFill/>
                        </a:ln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待遇，按實際服役日數占當月日數比例核算發給。</a:t>
                      </a:r>
                      <a:endParaRPr kumimoji="1" lang="en-US" altLang="zh-TW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4552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 </a:t>
                      </a:r>
                      <a:r>
                        <a:rPr kumimoji="1" lang="en-US" altLang="zh-TW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kumimoji="1" lang="zh-TW" alt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階段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報名學程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副學士及學士</a:t>
                      </a:r>
                      <a:endParaRPr kumimoji="1" lang="zh-TW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碩士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博士</a:t>
                      </a:r>
                      <a:endParaRPr kumimoji="1" lang="zh-TW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marL="87313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除別有規定外， 適用替代役實施例關於一般替代 役役男之規定。</a:t>
                      </a:r>
                    </a:p>
                    <a:p>
                      <a:pPr marL="87313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用人單位</a:t>
                      </a:r>
                      <a:r>
                        <a:rPr kumimoji="1" lang="zh-TW" alt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繳納</a:t>
                      </a:r>
                      <a:r>
                        <a:rPr kumimoji="1" lang="zh-TW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費用。</a:t>
                      </a:r>
                      <a:endParaRPr kumimoji="1" lang="en-US" altLang="zh-TW" sz="160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48"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kumimoji="1" lang="zh-TW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個月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kumimoji="1" lang="zh-TW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個月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6600"/>
                        </a:buClr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0099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00CC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33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endParaRPr kumimoji="1" lang="en-US" altLang="zh-TW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薪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6600"/>
                        </a:buClr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0099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00CC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33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薪俸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6600"/>
                        </a:buClr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0099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00CC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33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7,210                     </a:t>
                      </a:r>
                      <a:r>
                        <a:rPr kumimoji="1" lang="zh-TW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比照上兵</a:t>
                      </a:r>
                      <a:r>
                        <a:rPr kumimoji="1" lang="zh-TW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kumimoji="1" lang="zh-TW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6600"/>
                        </a:buClr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0099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00CC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33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</a:t>
                      </a:r>
                      <a:r>
                        <a:rPr kumimoji="1" lang="en-US" altLang="zh-TW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11,000                     </a:t>
                      </a:r>
                      <a:r>
                        <a:rPr kumimoji="1" lang="zh-TW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比照下士</a:t>
                      </a:r>
                      <a:r>
                        <a:rPr kumimoji="1" lang="zh-TW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kumimoji="0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6600"/>
                        </a:buClr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0099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00CC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33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16,055 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kumimoji="1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比照少尉</a:t>
                      </a:r>
                      <a:r>
                        <a:rPr kumimoji="1" lang="zh-TW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kumimoji="1" lang="zh-TW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9528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6600"/>
                        </a:buClr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0099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00CC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33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6600"/>
                        </a:buClr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0099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00CC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33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主副食費、住宿及交通津貼</a:t>
                      </a:r>
                      <a:endParaRPr kumimoji="1" lang="zh-TW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6600"/>
                        </a:buClr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0099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00CC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33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12,259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6600"/>
                        </a:buClr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0099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00CC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33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12,259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6600"/>
                        </a:buClr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0099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00CC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33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12,259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176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6600"/>
                        </a:buClr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0099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00CC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33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  <a:endParaRPr kumimoji="1" lang="zh-TW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6600"/>
                        </a:buClr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0099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00CC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33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19,469</a:t>
                      </a:r>
                      <a:endParaRPr kumimoji="1" lang="zh-TW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6600"/>
                        </a:buClr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0099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00CC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33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23,259</a:t>
                      </a:r>
                      <a:endParaRPr kumimoji="0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6600"/>
                        </a:buClr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0099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00CC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33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28,314</a:t>
                      </a:r>
                      <a:endParaRPr kumimoji="1" lang="zh-TW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876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6600"/>
                        </a:buClr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0099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00CC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33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年終獎金</a:t>
                      </a:r>
                      <a:endParaRPr kumimoji="0" lang="en-US" altLang="zh-TW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15200" marR="115200" marT="0" marB="0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6600"/>
                        </a:buClr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0099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00CC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33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991</a:t>
                      </a:r>
                      <a:endParaRPr kumimoji="1" lang="zh-TW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6600"/>
                        </a:buClr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0099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00CC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33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1,513</a:t>
                      </a:r>
                      <a:endParaRPr kumimoji="0" lang="zh-TW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6600"/>
                        </a:buClr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0099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00CC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33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2,208</a:t>
                      </a:r>
                      <a:endParaRPr kumimoji="1" lang="zh-TW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347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6600"/>
                        </a:buClr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0099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00CC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33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保險費</a:t>
                      </a:r>
                      <a:endParaRPr kumimoji="0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115200" marR="115200" marT="0" marB="0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6600"/>
                        </a:buClr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0099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00CC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33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1,876</a:t>
                      </a:r>
                      <a:endParaRPr kumimoji="1" lang="zh-TW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6600"/>
                        </a:buClr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0099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00CC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33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1,876</a:t>
                      </a:r>
                      <a:endParaRPr kumimoji="0" lang="zh-TW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6600"/>
                        </a:buClr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0099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00CC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33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1,876</a:t>
                      </a:r>
                      <a:endParaRPr kumimoji="1" lang="zh-TW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9587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6600"/>
                        </a:buClr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0099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00CC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33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醫療補助</a:t>
                      </a:r>
                      <a:r>
                        <a:rPr kumimoji="1" lang="zh-TW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r>
                        <a:rPr kumimoji="0" lang="zh-TW" altLang="zh-TW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生活扶助</a:t>
                      </a:r>
                      <a:r>
                        <a:rPr kumimoji="1" lang="zh-TW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r>
                        <a:rPr kumimoji="0" lang="zh-TW" altLang="zh-TW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撫卹慰問</a:t>
                      </a:r>
                      <a:endParaRPr kumimoji="0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6600"/>
                        </a:buClr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0099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00CC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33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444</a:t>
                      </a:r>
                      <a:endParaRPr kumimoji="0" lang="zh-TW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6600"/>
                        </a:buClr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0099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00CC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33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444</a:t>
                      </a:r>
                      <a:endParaRPr kumimoji="0" lang="zh-TW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6600"/>
                        </a:buClr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0099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00CC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33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444</a:t>
                      </a:r>
                      <a:endParaRPr kumimoji="0" lang="zh-TW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49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6600"/>
                        </a:buClr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0099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00CC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33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待遇合計</a:t>
                      </a:r>
                      <a:endParaRPr kumimoji="1" lang="zh-TW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6600"/>
                        </a:buClr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0099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00CC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33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22,780</a:t>
                      </a:r>
                      <a:endParaRPr kumimoji="1" lang="zh-TW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6600"/>
                        </a:buClr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0099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00CC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33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27,092</a:t>
                      </a:r>
                      <a:endParaRPr kumimoji="0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6600"/>
                        </a:buClr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0099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00CC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33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32,842</a:t>
                      </a:r>
                      <a:endParaRPr kumimoji="1" lang="zh-TW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87552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6600"/>
                        </a:buClr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0099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00CC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33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 </a:t>
                      </a:r>
                      <a:r>
                        <a:rPr kumimoji="1" lang="en-US" altLang="zh-TW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kumimoji="1" lang="zh-TW" alt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階段</a:t>
                      </a:r>
                      <a:r>
                        <a:rPr kumimoji="1" lang="en-US" altLang="zh-TW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grid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6600"/>
                        </a:buClr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0099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00CC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33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役男與用人單位間具僱傭關係，</a:t>
                      </a:r>
                      <a:r>
                        <a:rPr kumimoji="1" lang="en-US" altLang="zh-TW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kumimoji="1" lang="zh-TW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役男與企業</a:t>
                      </a:r>
                      <a:r>
                        <a:rPr kumimoji="1" lang="en-US" altLang="zh-TW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kumimoji="1" lang="zh-TW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或單位</a:t>
                      </a:r>
                      <a:r>
                        <a:rPr kumimoji="1" lang="en-US" altLang="zh-TW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kumimoji="1" lang="zh-TW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依契約自行雙方約定。  </a:t>
                      </a:r>
                      <a:r>
                        <a:rPr kumimoji="1" lang="en-US" altLang="zh-TW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(※</a:t>
                      </a:r>
                      <a:r>
                        <a:rPr kumimoji="1" lang="zh-TW" altLang="en-US" sz="1600" b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產業訓儲替代役男</a:t>
                      </a:r>
                      <a:r>
                        <a:rPr kumimoji="1" lang="zh-TW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之平均薪資介於</a:t>
                      </a:r>
                      <a:r>
                        <a:rPr kumimoji="1" lang="en-US" altLang="zh-TW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kumimoji="1" lang="zh-TW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萬</a:t>
                      </a:r>
                      <a:r>
                        <a:rPr kumimoji="1" lang="en-US" altLang="zh-TW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1,710</a:t>
                      </a:r>
                      <a:r>
                        <a:rPr kumimoji="1" lang="zh-TW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元至</a:t>
                      </a:r>
                      <a:r>
                        <a:rPr kumimoji="1" lang="en-US" altLang="zh-TW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kumimoji="1" lang="zh-TW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萬</a:t>
                      </a:r>
                      <a:r>
                        <a:rPr kumimoji="1" lang="en-US" altLang="zh-TW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9,560</a:t>
                      </a:r>
                      <a:r>
                        <a:rPr kumimoji="1" lang="zh-TW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元之間。</a:t>
                      </a:r>
                      <a:r>
                        <a:rPr kumimoji="1" lang="en-US" altLang="zh-TW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kumimoji="1" lang="zh-TW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6600"/>
                        </a:buClr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0099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00CC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33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用人</a:t>
                      </a:r>
                      <a:endParaRPr kumimoji="1" lang="en-US" altLang="zh-TW" sz="1600" u="none" strike="noStrike" cap="none" normalizeH="0" baseline="0" dirty="0" smtClean="0">
                        <a:ln>
                          <a:noFill/>
                        </a:ln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 marL="85725" eaLnBrk="0" hangingPunct="0">
                        <a:spcBef>
                          <a:spcPct val="20000"/>
                        </a:spcBef>
                        <a:buClr>
                          <a:srgbClr val="006600"/>
                        </a:buClr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0099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600CC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663300"/>
                        </a:buClr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依勞動基準法等相關規定辦理。</a:t>
                      </a:r>
                      <a:endParaRPr kumimoji="1" lang="en-US" altLang="zh-TW" sz="1600" u="none" strike="noStrike" cap="none" normalizeH="0" baseline="0" dirty="0" smtClean="0">
                        <a:ln>
                          <a:noFill/>
                        </a:ln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22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2</a:t>
                      </a: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年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1</a:t>
                      </a: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年</a:t>
                      </a: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個月</a:t>
                      </a:r>
                      <a:endParaRPr kumimoji="1" lang="en-US" altLang="zh-TW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155206" y="803909"/>
            <a:ext cx="8457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b="1" u="sng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役男薪資待遇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zh-TW" altLang="en-US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4039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235</TotalTime>
  <Words>277</Words>
  <Application>Microsoft Office PowerPoint</Application>
  <PresentationFormat>如螢幕大小 (4:3)</PresentationFormat>
  <Paragraphs>66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新細明體</vt:lpstr>
      <vt:lpstr>Arial</vt:lpstr>
      <vt:lpstr>Calibri</vt:lpstr>
      <vt:lpstr>Times New Roman</vt:lpstr>
      <vt:lpstr>Wingdings</vt:lpstr>
      <vt:lpstr>Office 佈景主題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曾惠鈴</dc:creator>
  <cp:lastModifiedBy>張惠華</cp:lastModifiedBy>
  <cp:revision>33</cp:revision>
  <cp:lastPrinted>2017-03-29T07:53:30Z</cp:lastPrinted>
  <dcterms:created xsi:type="dcterms:W3CDTF">2017-03-10T07:27:46Z</dcterms:created>
  <dcterms:modified xsi:type="dcterms:W3CDTF">2017-03-29T09:38:33Z</dcterms:modified>
</cp:coreProperties>
</file>